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3966480"/>
            <a:ext cx="822924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674240" y="396648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457200" y="396648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8" name="" descr=""/>
          <p:cNvPicPr/>
          <p:nvPr/>
        </p:nvPicPr>
        <p:blipFill>
          <a:blip r:embed="rId2"/>
          <a:stretch/>
        </p:blipFill>
        <p:spPr>
          <a:xfrm>
            <a:off x="1732680" y="1600200"/>
            <a:ext cx="5677920" cy="4530240"/>
          </a:xfrm>
          <a:prstGeom prst="rect">
            <a:avLst/>
          </a:prstGeom>
          <a:ln>
            <a:noFill/>
          </a:ln>
        </p:spPr>
      </p:pic>
      <p:pic>
        <p:nvPicPr>
          <p:cNvPr id="49" name="" descr=""/>
          <p:cNvPicPr/>
          <p:nvPr/>
        </p:nvPicPr>
        <p:blipFill>
          <a:blip r:embed="rId3"/>
          <a:stretch/>
        </p:blipFill>
        <p:spPr>
          <a:xfrm>
            <a:off x="1732680" y="1600200"/>
            <a:ext cx="5677920" cy="4530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30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96648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30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4240" y="396648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57200" y="3966480"/>
            <a:ext cx="822924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3966480"/>
            <a:ext cx="822924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4674240" y="396648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457200" y="396648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2" name="" descr=""/>
          <p:cNvPicPr/>
          <p:nvPr/>
        </p:nvPicPr>
        <p:blipFill>
          <a:blip r:embed="rId2"/>
          <a:stretch/>
        </p:blipFill>
        <p:spPr>
          <a:xfrm>
            <a:off x="1732680" y="1600200"/>
            <a:ext cx="5677920" cy="4530240"/>
          </a:xfrm>
          <a:prstGeom prst="rect">
            <a:avLst/>
          </a:prstGeom>
          <a:ln>
            <a:noFill/>
          </a:ln>
        </p:spPr>
      </p:pic>
      <p:pic>
        <p:nvPicPr>
          <p:cNvPr id="93" name="" descr=""/>
          <p:cNvPicPr/>
          <p:nvPr/>
        </p:nvPicPr>
        <p:blipFill>
          <a:blip r:embed="rId3"/>
          <a:stretch/>
        </p:blipFill>
        <p:spPr>
          <a:xfrm>
            <a:off x="1732680" y="1600200"/>
            <a:ext cx="5677920" cy="45302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lt-L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96648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30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648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57200" y="3966480"/>
            <a:ext cx="8229240" cy="216072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 flipH="1">
            <a:off x="4869000" y="304920"/>
            <a:ext cx="1104480" cy="11044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 flipH="1">
            <a:off x="7583400" y="304920"/>
            <a:ext cx="1103040" cy="11044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 flipH="1">
            <a:off x="1071720" y="306360"/>
            <a:ext cx="1103040" cy="11044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 flipH="1">
            <a:off x="6324480" y="304920"/>
            <a:ext cx="1103040" cy="1104480"/>
          </a:xfrm>
          <a:prstGeom prst="ellipse">
            <a:avLst/>
          </a:prstGeom>
          <a:noFill/>
          <a:ln w="28440">
            <a:solidFill>
              <a:schemeClr val="accent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CustomShape 5"/>
          <p:cNvSpPr/>
          <p:nvPr/>
        </p:nvSpPr>
        <p:spPr>
          <a:xfrm flipH="1">
            <a:off x="2359080" y="304920"/>
            <a:ext cx="1103040" cy="1104480"/>
          </a:xfrm>
          <a:prstGeom prst="ellipse">
            <a:avLst/>
          </a:prstGeom>
          <a:noFill/>
          <a:ln w="28440">
            <a:solidFill>
              <a:schemeClr val="accent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CustomShape 6"/>
          <p:cNvSpPr/>
          <p:nvPr/>
        </p:nvSpPr>
        <p:spPr>
          <a:xfrm flipH="1">
            <a:off x="6972480" y="1600200"/>
            <a:ext cx="1523520" cy="1523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 flipH="1">
            <a:off x="5181480" y="1600200"/>
            <a:ext cx="1523520" cy="1523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CustomShape 8"/>
          <p:cNvSpPr/>
          <p:nvPr/>
        </p:nvSpPr>
        <p:spPr>
          <a:xfrm flipH="1">
            <a:off x="3390840" y="1600200"/>
            <a:ext cx="1523520" cy="1523520"/>
          </a:xfrm>
          <a:prstGeom prst="ellipse">
            <a:avLst/>
          </a:prstGeom>
          <a:noFill/>
          <a:ln w="28440">
            <a:solidFill>
              <a:schemeClr val="accent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CustomShape 9"/>
          <p:cNvSpPr/>
          <p:nvPr/>
        </p:nvSpPr>
        <p:spPr>
          <a:xfrm flipH="1">
            <a:off x="3390840" y="3276720"/>
            <a:ext cx="1523520" cy="1523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CustomShape 10"/>
          <p:cNvSpPr/>
          <p:nvPr/>
        </p:nvSpPr>
        <p:spPr>
          <a:xfrm flipH="1">
            <a:off x="1658880" y="3276720"/>
            <a:ext cx="1523520" cy="1523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" name="CustomShape 11"/>
          <p:cNvSpPr/>
          <p:nvPr/>
        </p:nvSpPr>
        <p:spPr>
          <a:xfrm flipH="1">
            <a:off x="6972480" y="3276720"/>
            <a:ext cx="1523520" cy="1523520"/>
          </a:xfrm>
          <a:prstGeom prst="ellipse">
            <a:avLst/>
          </a:prstGeom>
          <a:noFill/>
          <a:ln w="28440">
            <a:solidFill>
              <a:schemeClr val="accent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" name="PlaceHolder 12"/>
          <p:cNvSpPr>
            <a:spLocks noGrp="1"/>
          </p:cNvSpPr>
          <p:nvPr>
            <p:ph type="dt"/>
          </p:nvPr>
        </p:nvSpPr>
        <p:spPr>
          <a:xfrm>
            <a:off x="457200" y="6248520"/>
            <a:ext cx="2133360" cy="4568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fld id="{94641D39-6D85-4D64-A2DA-1FFBBA866B5F}" type="datetime">
              <a:rPr b="0" lang="lt-LT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2017-12-17</a:t>
            </a:fld>
            <a:endParaRPr b="0" lang="lt-LT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" name="PlaceHolder 13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120" cy="456840"/>
          </a:xfrm>
          <a:prstGeom prst="rect">
            <a:avLst/>
          </a:prstGeom>
        </p:spPr>
        <p:txBody>
          <a:bodyPr/>
          <a:p>
            <a:endParaRPr b="0" lang="lt-LT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" name="PlaceHolder 14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2133360" cy="456840"/>
          </a:xfrm>
          <a:prstGeom prst="rect">
            <a:avLst/>
          </a:prstGeom>
        </p:spPr>
        <p:txBody>
          <a:bodyPr/>
          <a:p>
            <a:pPr algn="r">
              <a:lnSpc>
                <a:spcPct val="100000"/>
              </a:lnSpc>
            </a:pPr>
            <a:fld id="{E13CF163-73EB-4BE5-9B6C-F6E1AE43007D}" type="slidenum">
              <a:rPr b="0" lang="lt-LT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&lt;number&gt;</a:t>
            </a:fld>
            <a:endParaRPr b="0" lang="lt-LT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4" name="PlaceHolder 15"/>
          <p:cNvSpPr>
            <a:spLocks noGrp="1"/>
          </p:cNvSpPr>
          <p:nvPr>
            <p:ph type="title"/>
          </p:nvPr>
        </p:nvSpPr>
        <p:spPr>
          <a:xfrm>
            <a:off x="685800" y="1219320"/>
            <a:ext cx="7772040" cy="193320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1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 flipH="1">
            <a:off x="4869000" y="304920"/>
            <a:ext cx="1104480" cy="11044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2"/>
          <p:cNvSpPr/>
          <p:nvPr/>
        </p:nvSpPr>
        <p:spPr>
          <a:xfrm flipH="1">
            <a:off x="7583400" y="304920"/>
            <a:ext cx="1103040" cy="11044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3"/>
          <p:cNvSpPr/>
          <p:nvPr/>
        </p:nvSpPr>
        <p:spPr>
          <a:xfrm flipH="1">
            <a:off x="1071720" y="306360"/>
            <a:ext cx="1103040" cy="11044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4"/>
          <p:cNvSpPr/>
          <p:nvPr/>
        </p:nvSpPr>
        <p:spPr>
          <a:xfrm flipH="1">
            <a:off x="6324480" y="304920"/>
            <a:ext cx="1103040" cy="1104480"/>
          </a:xfrm>
          <a:prstGeom prst="ellipse">
            <a:avLst/>
          </a:prstGeom>
          <a:noFill/>
          <a:ln w="28440">
            <a:solidFill>
              <a:schemeClr val="accent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CustomShape 5"/>
          <p:cNvSpPr/>
          <p:nvPr/>
        </p:nvSpPr>
        <p:spPr>
          <a:xfrm flipH="1">
            <a:off x="2359080" y="304920"/>
            <a:ext cx="1103040" cy="1104480"/>
          </a:xfrm>
          <a:prstGeom prst="ellipse">
            <a:avLst/>
          </a:prstGeom>
          <a:noFill/>
          <a:ln w="28440">
            <a:solidFill>
              <a:schemeClr val="accent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5" name="PlaceHolder 6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title style</a:t>
            </a:r>
            <a:endParaRPr b="0" lang="en-US" sz="3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7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30240"/>
          </a:xfrm>
          <a:prstGeom prst="rect">
            <a:avLst/>
          </a:prstGeom>
        </p:spPr>
        <p:txBody>
          <a:bodyPr/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text styles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743040" indent="-285480">
              <a:lnSpc>
                <a:spcPct val="100000"/>
              </a:lnSpc>
              <a:buClr>
                <a:srgbClr val="ccccff"/>
              </a:buClr>
              <a:buFont typeface="Wingdings" charset="2"/>
              <a:buChar char=""/>
            </a:pPr>
            <a:r>
              <a:rPr b="0" lang="en-US" sz="2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level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143000" indent="-22824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2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level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600200" indent="-228240">
              <a:lnSpc>
                <a:spcPct val="100000"/>
              </a:lnSpc>
              <a:buClr>
                <a:srgbClr val="ccccff"/>
              </a:buClr>
              <a:buFont typeface="Symbol" charset="2"/>
              <a:buChar char="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level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057400" indent="-228240">
              <a:lnSpc>
                <a:spcPct val="100000"/>
              </a:lnSpc>
              <a:buClr>
                <a:srgbClr val="ccccff"/>
              </a:buClr>
              <a:buFont typeface="Wingdings" charset="2"/>
              <a:buChar char="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level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8"/>
          <p:cNvSpPr>
            <a:spLocks noGrp="1"/>
          </p:cNvSpPr>
          <p:nvPr>
            <p:ph type="dt"/>
          </p:nvPr>
        </p:nvSpPr>
        <p:spPr>
          <a:xfrm>
            <a:off x="457200" y="6248520"/>
            <a:ext cx="2133360" cy="4568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fld id="{EDD2D536-C376-44FF-ABD0-49447CE7F322}" type="datetime">
              <a:rPr b="0" lang="lt-LT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2017-12-17</a:t>
            </a:fld>
            <a:endParaRPr b="0" lang="lt-LT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8" name="PlaceHolder 9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120" cy="456840"/>
          </a:xfrm>
          <a:prstGeom prst="rect">
            <a:avLst/>
          </a:prstGeom>
        </p:spPr>
        <p:txBody>
          <a:bodyPr/>
          <a:p>
            <a:endParaRPr b="0" lang="lt-LT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9" name="PlaceHolder 10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2133360" cy="456840"/>
          </a:xfrm>
          <a:prstGeom prst="rect">
            <a:avLst/>
          </a:prstGeom>
        </p:spPr>
        <p:txBody>
          <a:bodyPr/>
          <a:p>
            <a:pPr algn="r">
              <a:lnSpc>
                <a:spcPct val="100000"/>
              </a:lnSpc>
            </a:pPr>
            <a:fld id="{0DBD1150-52B8-40C6-9146-645ABDB5CF7C}" type="slidenum">
              <a:rPr b="0" lang="lt-LT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&lt;number&gt;</a:t>
            </a:fld>
            <a:endParaRPr b="0" lang="lt-LT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http://www.univie.ac.at/ri/eur/20040401/LT_EU_Treaty_Vienna.pdf" TargetMode="External"/><Relationship Id="rId2" Type="http://schemas.openxmlformats.org/officeDocument/2006/relationships/hyperlink" Target="http://www.univie.ac.at/ri/eur/20040401/LT_EU_Treaty_Vienna.pdf" TargetMode="External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685800" y="1371600"/>
            <a:ext cx="7772040" cy="222840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VALSTYBINIO IR VIETOS SAVIVALDOS VIEŠOJO SEKTORIAUS TEISĖS AKTŲ STEBĖSENOS TYRIMAS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1371600" y="3886200"/>
            <a:ext cx="7086240" cy="17521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r">
              <a:lnSpc>
                <a:spcPct val="100000"/>
              </a:lnSpc>
            </a:pPr>
            <a:r>
              <a:rPr b="0" lang="lt-LT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NACIONALINĖ VARTOTOJŲ KONFEDERACIJA</a:t>
            </a:r>
            <a:endParaRPr b="0" lang="lt-L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i="1" lang="lt-LT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Pranešėjas dr. Vygintas Sidzikauskas</a:t>
            </a:r>
            <a:endParaRPr b="0" lang="lt-L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lt-L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lt-LT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 m. gruodžio 18 d.</a:t>
            </a:r>
            <a:endParaRPr b="0" lang="lt-L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lt-LT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LR Seimas</a:t>
            </a:r>
            <a:endParaRPr b="0" lang="lt-L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lang="lt-LT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Vilnius</a:t>
            </a:r>
            <a:endParaRPr b="0" lang="lt-LT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r>
              <a:rPr b="1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Tyrimo išvados (2)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TextShape 2"/>
          <p:cNvSpPr txBox="1"/>
          <p:nvPr/>
        </p:nvSpPr>
        <p:spPr>
          <a:xfrm>
            <a:off x="457200" y="1600200"/>
            <a:ext cx="84578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NVO įtraukimas į viešųjų paslaugų teikimą LR teisiškai nėra varžomas, veiklas deklaruoja virš 30 tūkstančių LR registruotų NVO subjektų. Tačiau tik 25% iš jų pateikė finansines ataskaitas už 2016 m., tik 55% iš jų yra nurodę e-pašto adresus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Savivaldybės nevykdo teisės aktų stebėsenos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Savivaldybėse nesukurta NVO informacijos apsikeitimo sistema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Centrinė ir vietos valdžia netaiko rašytinį konsultacijų su NVO dėl teisės aktų projektų skelbimą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Netaikomas NVO įtraukimas į biudžeto valdymą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r>
              <a:rPr b="1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Tyrimo išvados (3)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228600" y="1600200"/>
            <a:ext cx="876276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NVO faktinis kokybinis indėlis viešųjų paslaugų teikime LR nėra identifikuojamas ar sisteminamas nei valstybės, nei vietos savivaldos sektoriuose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Valstybės ir vietos savivaldos institucijos nevykdo  gyventojams svarbaus viešojo komunalinių paslaugų sektoriaus </a:t>
            </a: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vartotojų ekonominės perspektyvos stebėsenos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nesistemina aktualios techninės-ekonominės informacijos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ES Sutarties skaidrumo ir subsidiarumo sąlygų veiksnumui Lietuvos Respublikos NVO sąlygomis konstatuotinas pačios viešojo intereso NVO sąvokos neatidėliotina aktualizacija, bei ją įgyvendinančių teisės aktų detalizacija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Pasiūlymai dėl Skaidrumo normos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221760" y="1523880"/>
            <a:ext cx="8915040" cy="46479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Savivaldybėms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administracijoms kasmet teikti taryboms ir visuomenei savivaldybių NVO tarybos veiklos metines ataskaitas su NVO viešojo intereso atstovavimo stebėsenos pažyma;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LR socialinės apsaugos ir darbo ministerijai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parengti NVO tarybų ataskaitų rengimo ir viešo skelbimo rekomendacijas;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LR vyriausybei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NVO </a:t>
            </a:r>
            <a:r>
              <a:rPr b="1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Baltosios knygos</a:t>
            </a: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patvirtimas;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LR vyriausybei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NVO veiklų viešojo intereso srityse kodekso patvirtinimas;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LR vyriausybei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viešojo intereso NVO subjektų registro patvirtinimas;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LR Seimui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centrinės ir vietos valdžios rengiamų teisės aktų projektų privalomas išankstinis teikimas LR viešojo intereso NVO registro subjektams iki rengiamo teisės akto projekto viešojo svarstymo pradžios – LR teisėkūros pagrindų įstatymo 7 str. papildymas </a:t>
            </a:r>
            <a:r>
              <a:rPr b="1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3‘ d.</a:t>
            </a: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„</a:t>
            </a:r>
            <a:r>
              <a:rPr b="1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Konsultavimąsį su visuomene dėl viešojo intereso srities teisės aktų inicijuojantys subjektai vykdo Lietuvos Respublikos Vyriausybės nustatyta tvarka“.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Pasiūlymai dėl Subsidiarumo normos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228600" y="1371600"/>
            <a:ext cx="8686440" cy="51811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Savivaldybėms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administracijoms parengti ir viešai paskelbti NVO įsitraukimo į savivaldybėje teikiamas viešąsias paslaugas duomenis, nurodant kaštų-naudos rodiklius;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LR socialinės apsaugos ir darbo ministerijai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parengti NVO įgalinimo viešo skelbimo rekomendacijas;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LR Seimui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NVO iniciatyvų, sukuriančių realų  viešojo intereso tenkinimą, finansinio tvarumo užtikrinimas centrinės ir vietos valdžios finansinio tvarumo konkurenciniu pagrindu, teisinės bazės sukūrimas – LR nevyriausybinių organizacijų plėtros įstatymo 5 str. 1 d. papildymas: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1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 p.</a:t>
            </a: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„</a:t>
            </a:r>
            <a:r>
              <a:rPr b="1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leidžiant perimti viešųjų paslaugų teikimą to pageidaujantiems piliečiams ir perskirstant tokių paslaugų biudžetus tarp valstybės ir savivaldybės institucijų ir įstaigų bei nevyriausybinių organizacijų Lietuvos Respublikos Vyriausybės nustatyta tvarka</a:t>
            </a: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“.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LR Seimui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LR teisėkūros pagrindų įstatymo 10 str. papildymas: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1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9 d. „Nevyriausybinių organizacijų atstovų apmokėjimo už darbą teisės akto projektui rengti darbo grupėje (komisijoje) tvarką nustato Lietuvos Respublikos Vyriausybė.“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457200" y="1600200"/>
            <a:ext cx="8229240" cy="45302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r"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0" i="1" lang="en-US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Dėkoju už dėmesį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0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TURINYS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457200" y="1600200"/>
            <a:ext cx="8229240" cy="45302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Viešojo intereso problema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Tyrimo metodologija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NVO tarybų veiklos stebėsena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Vietos savivaldos veiklos stebėsena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Išvados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Pasiūlymai centrinei ir vietos valdžiai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r>
              <a:rPr b="1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Viešojo intereso problema (1)</a:t>
            </a:r>
            <a:r>
              <a:rPr b="1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457200" y="1600200"/>
            <a:ext cx="8229240" cy="45302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1" lang="en-US" sz="33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Europos Sąjungos Sutarties pamatinės 4 nuostatos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1)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administracinio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ir teisės aktų leidybos teisėtumas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2) ekonominės laisvės (laisvas prekių, paslaugų, </a:t>
            </a: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kapitalo ir asmenų judėjimas)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3) pagrindinių žmogaus teisių  užtikrinimas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4) </a:t>
            </a:r>
            <a:r>
              <a:rPr b="0" i="1" lang="en-US" sz="3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politinių teisių (skaidrumo ir subsidiarumo)</a:t>
            </a:r>
            <a:r>
              <a:rPr b="0" lang="en-US" sz="3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užtikrinimas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300" spc="-1" strike="noStrike" u="sng">
                <a:solidFill>
                  <a:srgbClr val="6767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1"/>
              </a:rPr>
              <a:t>http</a:t>
            </a:r>
            <a:r>
              <a:rPr b="0" lang="en-US" sz="2300" spc="-1" strike="noStrike" u="sng">
                <a:solidFill>
                  <a:srgbClr val="6767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://www.univie.ac.at/ri/eur/20040401/LT_EU_Treaty_Vienna.pdf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r>
              <a:rPr b="1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Viešojo intereso problema (2)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457200" y="1600200"/>
            <a:ext cx="8229240" cy="45302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Subsidiarumo principas numato, kad viešojo sektoriaus funkcijos turi būti vykdomos įmanomai žemiausiu lygmeniu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NVO tvarkytis pačioms, socialines paslaugas parinkti, planuoti ir </a:t>
            </a:r>
            <a:r>
              <a:rPr b="0" i="1" lang="en-US" sz="3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 finansuoti savo nuožiūra</a:t>
            </a: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mažose bendruomenėse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Taikant šį principą galima siekti veiksmingesnės pagalbos asmenims, </a:t>
            </a:r>
            <a:r>
              <a:rPr b="0" i="1" lang="en-US" sz="3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mažinti valstybinių institucijų kontrolę ir </a:t>
            </a:r>
            <a:r>
              <a:rPr b="1" i="1" lang="en-US" sz="3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išlaidas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r>
              <a:rPr b="1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Viešojo intereso problema (3)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457200" y="1600200"/>
            <a:ext cx="853416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Subsidiarumo principas gana sudėtingas ir, be privalumų, turi nemažai dilemų bei rizikų. Be to, tam būtinos tam tikros socialinės-politinės sąlygos</a:t>
            </a: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„solidaristinis mentalitetas“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LR teisės aktuose </a:t>
            </a: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viešojo intereso sąvokos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įstatymų leidėjas ne tik nepaaiškina, bet ir nenurodo jokių objektyvių kriterijų arba norminių požymių, pagal kuriuos suinteresuoti subjektai galėtų vykdyti atitinkamas viešųjų paslaugų, patenkančių į viešojo intereso problematiką, veiklas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Viešojo intereso problema (4)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304920" y="1600200"/>
            <a:ext cx="86864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Kai įstatymų leidėjas teisės aktuose įtvirtina normą, kurioje panaudoja sąvoką </a:t>
            </a:r>
            <a:r>
              <a:rPr b="0" i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viešasis interesas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ir nepateikia jos apibrėžimo, tada tokia teisės norma įstatymus taikantiems vykdomosios ir teisinės valdžios subjektams iš esmės suteikia </a:t>
            </a:r>
            <a:r>
              <a:rPr b="0" lang="en-US" sz="3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diskrecinę galią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Tačiau tai nereiškia, kad individai, socialinės grupės ar jiems atstovaujančios NVO negali spręsti, kas yra viešojo intereso dalykas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Viešojo intereso dalykas dažnai yra įvairių vertybių ir nuomonių </a:t>
            </a:r>
            <a:r>
              <a:rPr b="0" lang="en-US" sz="3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konkurencijos rezultatas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r>
              <a:rPr b="1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Tyrimo metodologija (1)</a:t>
            </a:r>
            <a:r>
              <a:rPr b="1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304920" y="1600200"/>
            <a:ext cx="86864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Tyrimo objektą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apibrėžia LR NVO plėtros įstatymas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NVO prioritetus, tikslus, uždavinius, siekiamus rezultatus nustato </a:t>
            </a:r>
            <a:r>
              <a:rPr b="1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Nacionalinėje pažangos strategijoje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NVO taryba teikia pasiūlymus dėl NVO plėtros politikos, finansavimo prioritetų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Savivaldybės tarybos sprendimu sudaroma savivaldybės NVO taryba, kuri teikia pasiūlymus dėl savivaldybės teritorijoje veikiančių NVO veiklos skatinimo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r>
              <a:rPr b="1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Tyrimo metodologija (2)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109" name="Table 2"/>
          <p:cNvGraphicFramePr/>
          <p:nvPr/>
        </p:nvGraphicFramePr>
        <p:xfrm>
          <a:off x="533520" y="1523880"/>
          <a:ext cx="8305560" cy="360000"/>
        </p:xfrm>
        <a:graphic>
          <a:graphicData uri="http://schemas.openxmlformats.org/drawingml/2006/table">
            <a:tbl>
              <a:tblPr/>
              <a:tblGrid>
                <a:gridCol w="2131920"/>
                <a:gridCol w="1525320"/>
                <a:gridCol w="2666880"/>
                <a:gridCol w="1981080"/>
              </a:tblGrid>
              <a:tr h="0">
                <a:tc gridSpan="2"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lt-LT" sz="20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TAIKINYS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ccccff"/>
                    </a:solidFill>
                  </a:tcPr>
                </a:tc>
                <a:tc h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lt-LT" sz="20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PRIEMONĖ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lt-LT" sz="20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REZULTATAS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ccccff"/>
                    </a:solidFill>
                  </a:tcPr>
                </a:tc>
              </a:tr>
              <a:tr h="0">
                <a:tc rowSpan="4">
                  <a:txBody>
                    <a:bodyPr lIns="68400" rIns="684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lt-LT" sz="18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 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lt-LT" sz="18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ES Sutarties norma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lt-LT" sz="18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SKAIDRUMAS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lt-LT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Skaidrumas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cff"/>
                    </a:solidFill>
                  </a:tcPr>
                </a:tc>
                <a:tc>
                  <a:txBody>
                    <a:bodyPr lIns="68400" rIns="684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Teisinės veiklos aplinkos monitoringas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cff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Yra/Nėra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cff"/>
                    </a:solidFill>
                  </a:tcPr>
                </a:tc>
              </a:tr>
              <a:tr h="0">
                <a:tc vMerge="1">
                  <a:tcPr>
                    <a:solidFill>
                      <a:srgbClr val="729fcf"/>
                    </a:solidFill>
                  </a:tcPr>
                </a:tc>
                <a:tc rowSpan="3"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lt-LT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 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lt-LT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Viešumas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5f5ff"/>
                    </a:solidFill>
                  </a:tcPr>
                </a:tc>
                <a:tc>
                  <a:txBody>
                    <a:bodyPr lIns="68400" rIns="684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Bendradarbiavimo su NVO ir kitomis visuomeninėmis organizacijomis programos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5f5ff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Yra/Nėra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5f5ff"/>
                    </a:solidFill>
                  </a:tcPr>
                </a:tc>
              </a:tr>
              <a:tr h="0">
                <a:tc v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Regionų vystymo centrai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cff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Yra/Nėra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cff"/>
                    </a:solidFill>
                  </a:tcPr>
                </a:tc>
              </a:tr>
              <a:tr h="0">
                <a:tc>
                  <a:txBody>
                    <a:bodyPr lIns="68400" rIns="684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Bendra informacijos apsikeitimo sistema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5f5ff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Yra/Nėra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5f5ff"/>
                    </a:solidFill>
                  </a:tcPr>
                </a:tc>
              </a:tr>
              <a:tr h="0">
                <a:tc>
                  <a:txBody>
                    <a:bodyPr lIns="68400" rIns="684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lt-LT" sz="18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 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lt-LT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 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cff"/>
                    </a:solidFill>
                  </a:tcPr>
                </a:tc>
                <a:tc>
                  <a:txBody>
                    <a:bodyPr lIns="68400" rIns="684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lt-LT" sz="1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 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cff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 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cff"/>
                    </a:solidFill>
                  </a:tcPr>
                </a:tc>
              </a:tr>
              <a:tr h="0">
                <a:tc rowSpan="3">
                  <a:txBody>
                    <a:bodyPr lIns="68400" rIns="684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lt-LT" sz="18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 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lt-LT" sz="18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ES Sutarties norma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lt-LT" sz="18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SUBSIDIARUMAS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lt-LT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NVO finansinis tvarumas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5f5ff"/>
                    </a:solidFill>
                  </a:tcPr>
                </a:tc>
                <a:tc>
                  <a:txBody>
                    <a:bodyPr lIns="68400" rIns="684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Visuomenės įsitraukimas į biudžeto valdyseną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5f5ff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Yra/Nėra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5f5ff"/>
                    </a:solidFill>
                  </a:tcPr>
                </a:tc>
              </a:tr>
              <a:tr h="0">
                <a:tc rowSpan="2"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1" lang="lt-LT" sz="18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NVO įgalinimas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cff"/>
                    </a:solidFill>
                  </a:tcPr>
                </a:tc>
                <a:tc>
                  <a:txBody>
                    <a:bodyPr lIns="68400" rIns="684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Rašytinių konsultacijų paskelbimas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cff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Yra/Nėra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cff"/>
                    </a:solidFill>
                  </a:tcPr>
                </a:tc>
              </a:tr>
              <a:tr h="0">
                <a:tc>
                  <a:txBody>
                    <a:bodyPr lIns="68400" rIns="68400" tIns="0" bIns="0"/>
                    <a:p>
                      <a:pPr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Viešųjų paslaugų teikimas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5f5ff"/>
                    </a:solidFill>
                  </a:tcPr>
                </a:tc>
                <a:tc>
                  <a:txBody>
                    <a:bodyPr lIns="68400" rIns="68400" tIns="0" bIns="0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b="0" lang="lt-LT" sz="16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Yra/Nėra</a:t>
                      </a:r>
                      <a:endParaRPr b="0" lang="lt-LT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5f5ff"/>
                    </a:solidFill>
                  </a:tcPr>
                </a:tc>
              </a:tr>
            </a:tbl>
          </a:graphicData>
        </a:graphic>
      </p:graphicFrame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r>
              <a:rPr b="1" lang="en-US" sz="3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Tyrimo išvados (1)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152280" y="1600200"/>
            <a:ext cx="883872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lvl="1" marL="343080" indent="-342720">
              <a:lnSpc>
                <a:spcPct val="100000"/>
              </a:lnSpc>
              <a:buClr>
                <a:srgbClr val="ccccff"/>
              </a:buClr>
              <a:buFont typeface="Arial"/>
              <a:buChar char="•"/>
            </a:pPr>
            <a:r>
              <a:rPr b="0" lang="en-US" sz="2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LR vyriausybė nedetalizuoja, nėra parengusi atitinkamos tvarkos ir jos įgyvendinimo rekomendacijų dėl LR NVO plėtros įstatyme nustatytų NVO tarybos ir savivaldybių NVO tarybų ataskaitų rengimo ir skelbimo, atitinkamų teisės aktų stebėsenos</a:t>
            </a:r>
            <a:endParaRPr b="0" lang="en-US" sz="23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NVO taryba per 4 m. dar nėra viešai paskelbusi savo veiklos ataskaitos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Iš 10 savivaldybių tik 2 paskelbė savivaldybių NVO tarybų 2016 m. veiklos ataskaitas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ccccff"/>
              </a:buClr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Savivaldybių (merų, tarybų) 2016 m. veiklos ataskaitose neišskiriama NVO problematika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Trakų šilumos ūkio valdymo iššūkiai</Template>
  <TotalTime>235</TotalTime>
  <Application>LibreOffice/5.2.5.1$Windows_x86 LibreOffice_project/0312e1a284a7d50ca85a365c316c7abbf20a4d22</Application>
  <Words>895</Words>
  <Paragraphs>106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User</dc:creator>
  <dc:description/>
  <dc:language>lt-LT</dc:language>
  <cp:lastModifiedBy>User</cp:lastModifiedBy>
  <dcterms:modified xsi:type="dcterms:W3CDTF">2017-12-16T20:53:05Z</dcterms:modified>
  <cp:revision>31</cp:revision>
  <dc:subject/>
  <dc:title>VALSTYBINIO IR VIETOS SAVIVALDOS VIEŠOJO SEKTORIAUS TEISĖS AKTŲ STEBĖSENOS TYRIMAS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14</vt:i4>
  </property>
</Properties>
</file>